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6" r:id="rId4"/>
    <p:sldId id="259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4223"/>
    <a:srgbClr val="F2EE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31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D1A-BA4A-4AB6-91A6-C03A0A9D11C2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ACE6-CA7F-4E51-AEA9-60B91DDC3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315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D1A-BA4A-4AB6-91A6-C03A0A9D11C2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ACE6-CA7F-4E51-AEA9-60B91DDC3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516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D1A-BA4A-4AB6-91A6-C03A0A9D11C2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ACE6-CA7F-4E51-AEA9-60B91DDC3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87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D1A-BA4A-4AB6-91A6-C03A0A9D11C2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ACE6-CA7F-4E51-AEA9-60B91DDC3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581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D1A-BA4A-4AB6-91A6-C03A0A9D11C2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ACE6-CA7F-4E51-AEA9-60B91DDC3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918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D1A-BA4A-4AB6-91A6-C03A0A9D11C2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ACE6-CA7F-4E51-AEA9-60B91DDC3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02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D1A-BA4A-4AB6-91A6-C03A0A9D11C2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ACE6-CA7F-4E51-AEA9-60B91DDC3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554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D1A-BA4A-4AB6-91A6-C03A0A9D11C2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ACE6-CA7F-4E51-AEA9-60B91DDC3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561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D1A-BA4A-4AB6-91A6-C03A0A9D11C2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ACE6-CA7F-4E51-AEA9-60B91DDC3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329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D1A-BA4A-4AB6-91A6-C03A0A9D11C2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ACE6-CA7F-4E51-AEA9-60B91DDC3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882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D1A-BA4A-4AB6-91A6-C03A0A9D11C2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ACE6-CA7F-4E51-AEA9-60B91DDC3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163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88D1A-BA4A-4AB6-91A6-C03A0A9D11C2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3ACE6-CA7F-4E51-AEA9-60B91DDC3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242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board with post it notes&#10;&#10;AI-generated content may be incorrect.">
            <a:extLst>
              <a:ext uri="{FF2B5EF4-FFF2-40B4-BE49-F238E27FC236}">
                <a16:creationId xmlns:a16="http://schemas.microsoft.com/office/drawing/2014/main" id="{CCDF5436-1C53-756F-38EE-F72E139F7C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B51197B-6D6B-F708-7E8F-78EB6E927B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587995"/>
              </p:ext>
            </p:extLst>
          </p:nvPr>
        </p:nvGraphicFramePr>
        <p:xfrm>
          <a:off x="514978" y="3047458"/>
          <a:ext cx="5828043" cy="5032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011">
                  <a:extLst>
                    <a:ext uri="{9D8B030D-6E8A-4147-A177-3AD203B41FA5}">
                      <a16:colId xmlns:a16="http://schemas.microsoft.com/office/drawing/2014/main" val="2369342064"/>
                    </a:ext>
                  </a:extLst>
                </a:gridCol>
                <a:gridCol w="914692">
                  <a:extLst>
                    <a:ext uri="{9D8B030D-6E8A-4147-A177-3AD203B41FA5}">
                      <a16:colId xmlns:a16="http://schemas.microsoft.com/office/drawing/2014/main" val="424143270"/>
                    </a:ext>
                  </a:extLst>
                </a:gridCol>
                <a:gridCol w="1999329">
                  <a:extLst>
                    <a:ext uri="{9D8B030D-6E8A-4147-A177-3AD203B41FA5}">
                      <a16:colId xmlns:a16="http://schemas.microsoft.com/office/drawing/2014/main" val="4024306587"/>
                    </a:ext>
                  </a:extLst>
                </a:gridCol>
                <a:gridCol w="1457011">
                  <a:extLst>
                    <a:ext uri="{9D8B030D-6E8A-4147-A177-3AD203B41FA5}">
                      <a16:colId xmlns:a16="http://schemas.microsoft.com/office/drawing/2014/main" val="4117422299"/>
                    </a:ext>
                  </a:extLst>
                </a:gridCol>
              </a:tblGrid>
              <a:tr h="334040"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spc="150" dirty="0">
                          <a:solidFill>
                            <a:schemeClr val="bg1"/>
                          </a:solidFill>
                          <a:latin typeface="Sons" panose="020B0503030202060203" pitchFamily="34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Employee Gifting Medium Sized Groups +20 People</a:t>
                      </a: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>
                        <a:latin typeface="Sons" panose="020B0503030202060203" pitchFamily="34" charset="0"/>
                      </a:endParaRP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>
                        <a:latin typeface="Sons" panose="020B0503030202060203" pitchFamily="34" charset="0"/>
                      </a:endParaRP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>
                        <a:latin typeface="Sons" panose="020B0503030202060203" pitchFamily="34" charset="0"/>
                      </a:endParaRP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299110"/>
                  </a:ext>
                </a:extLst>
              </a:tr>
              <a:tr h="395425"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  <a:latin typeface="Sons" panose="020B0503030202060203" pitchFamily="34" charset="0"/>
                        </a:rPr>
                        <a:t>ITEM </a:t>
                      </a: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  <a:latin typeface="Sons" panose="020B0503030202060203" pitchFamily="34" charset="0"/>
                        </a:rPr>
                        <a:t>QUANTITY </a:t>
                      </a: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  <a:latin typeface="Sons" panose="020B0503030202060203" pitchFamily="34" charset="0"/>
                        </a:rPr>
                        <a:t>DELIVERY DATE &amp; TIME</a:t>
                      </a: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  <a:latin typeface="Sons" panose="020B0503030202060203" pitchFamily="34" charset="0"/>
                        </a:rPr>
                        <a:t>DELIVERY LOCATION </a:t>
                      </a: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627452"/>
                  </a:ext>
                </a:extLst>
              </a:tr>
              <a:tr h="481650">
                <a:tc>
                  <a:txBody>
                    <a:bodyPr/>
                    <a:lstStyle/>
                    <a:p>
                      <a:pPr marL="0" marR="0" lvl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none" strike="noStrike" dirty="0">
                          <a:effectLst/>
                          <a:latin typeface="Sons" panose="020B0503030202060203" pitchFamily="34" charset="0"/>
                        </a:rPr>
                        <a:t>Snack with Purpose Gift Box: </a:t>
                      </a:r>
                    </a:p>
                    <a:p>
                      <a:pPr marL="0" marR="0" lvl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strike="noStrike" dirty="0">
                          <a:effectLst/>
                          <a:latin typeface="Sons" panose="020B0503030202060203" pitchFamily="34" charset="0"/>
                        </a:rPr>
                        <a:t>Selection of 5 Items -  from the below. All items are either: Plastic Free, Made in the UK, Minority Owned or Donate to Charity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spc="-10" dirty="0">
                          <a:latin typeface="Sons" panose="020B0503030202060203" pitchFamily="34" charset="0"/>
                          <a:cs typeface="Calibri Light" panose="020F0302020204030204" pitchFamily="34" charset="0"/>
                        </a:rPr>
                        <a:t>£10.00pp</a:t>
                      </a:r>
                    </a:p>
                    <a:p>
                      <a:pPr marL="0" marR="0" lvl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u="none" strike="noStrike" dirty="0"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10347"/>
                  </a:ext>
                </a:extLst>
              </a:tr>
              <a:tr h="4816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>
                          <a:effectLst/>
                          <a:latin typeface="Sons" panose="020B0503030202060203" pitchFamily="34" charset="0"/>
                        </a:rPr>
                        <a:t>Wrapped Retro Sweets</a:t>
                      </a:r>
                    </a:p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Sons" panose="020B0503030202060203" pitchFamily="34" charset="0"/>
                        </a:rPr>
                        <a:t> tin/ jar Approx 200 </a:t>
                      </a:r>
                      <a:r>
                        <a:rPr lang="en-US" sz="900" u="none" strike="noStrike" dirty="0" err="1">
                          <a:effectLst/>
                          <a:latin typeface="Sons" panose="020B0503030202060203" pitchFamily="34" charset="0"/>
                        </a:rPr>
                        <a:t>ind</a:t>
                      </a:r>
                      <a:r>
                        <a:rPr lang="en-US" sz="900" u="none" strike="noStrike" dirty="0">
                          <a:effectLst/>
                          <a:latin typeface="Sons" panose="020B0503030202060203" pitchFamily="34" charset="0"/>
                        </a:rPr>
                        <a:t> sweets</a:t>
                      </a: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none" strike="noStrike" dirty="0">
                          <a:effectLst/>
                          <a:latin typeface="Sons" panose="020B0503030202060203" pitchFamily="34" charset="0"/>
                        </a:rPr>
                        <a:t>£15.00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264450"/>
                  </a:ext>
                </a:extLst>
              </a:tr>
              <a:tr h="4816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>
                          <a:effectLst/>
                          <a:latin typeface="Sons" panose="020B0503030202060203" pitchFamily="34" charset="0"/>
                        </a:rPr>
                        <a:t>Bakery Box </a:t>
                      </a:r>
                    </a:p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Sons" panose="020B0503030202060203" pitchFamily="34" charset="0"/>
                        </a:rPr>
                        <a:t> 20 assorted items: Brownies, cookies, flapjacks etc.</a:t>
                      </a: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none" strike="noStrike" dirty="0">
                          <a:effectLst/>
                          <a:latin typeface="Sons" panose="020B0503030202060203" pitchFamily="34" charset="0"/>
                        </a:rPr>
                        <a:t>£30.00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255094"/>
                  </a:ext>
                </a:extLst>
              </a:tr>
              <a:tr h="4816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1" u="none" strike="noStrike" dirty="0">
                          <a:effectLst/>
                          <a:latin typeface="Sons" panose="020B0503030202060203" pitchFamily="34" charset="0"/>
                        </a:rPr>
                        <a:t>Fruit Box </a:t>
                      </a:r>
                    </a:p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Sons" panose="020B0503030202060203" pitchFamily="34" charset="0"/>
                        </a:rPr>
                        <a:t>20 Items; apple, banana &amp; Easy peelers</a:t>
                      </a: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none" strike="noStrike" dirty="0">
                          <a:effectLst/>
                          <a:latin typeface="Sons" panose="020B0503030202060203" pitchFamily="34" charset="0"/>
                        </a:rPr>
                        <a:t>£12.00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  <a:p>
                      <a:pPr algn="l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95833"/>
                  </a:ext>
                </a:extLst>
              </a:tr>
              <a:tr h="48165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none" strike="noStrike" dirty="0">
                          <a:effectLst/>
                          <a:latin typeface="Sons" panose="020B0503030202060203" pitchFamily="34" charset="0"/>
                        </a:rPr>
                        <a:t>Donut Box: </a:t>
                      </a:r>
                      <a:br>
                        <a:rPr lang="en-GB" sz="900" u="none" strike="noStrike" dirty="0">
                          <a:effectLst/>
                          <a:latin typeface="Sons" panose="020B0503030202060203" pitchFamily="34" charset="0"/>
                        </a:rPr>
                      </a:br>
                      <a:r>
                        <a:rPr lang="en-GB" sz="900" u="none" strike="noStrike" dirty="0">
                          <a:effectLst/>
                          <a:latin typeface="Sons" panose="020B0503030202060203" pitchFamily="34" charset="0"/>
                        </a:rPr>
                        <a:t>Basic iced ring doughnuts x 20 (chocolate, strawberry &amp; vanilla)</a:t>
                      </a: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none" strike="noStrike" dirty="0">
                          <a:effectLst/>
                          <a:latin typeface="Sons" panose="020B0503030202060203" pitchFamily="34" charset="0"/>
                        </a:rPr>
                        <a:t>£20.00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5351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D52CCAB-F767-B86D-1B4A-16763F8FD070}"/>
              </a:ext>
            </a:extLst>
          </p:cNvPr>
          <p:cNvSpPr txBox="1"/>
          <p:nvPr/>
        </p:nvSpPr>
        <p:spPr>
          <a:xfrm>
            <a:off x="0" y="1621536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JPMC Tiempos" panose="02020303060303060403" pitchFamily="18" charset="0"/>
              </a:rPr>
              <a:t>Bank Street EAW Offers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2653CE-DAC6-D4CB-E36C-2000FB9DFF68}"/>
              </a:ext>
            </a:extLst>
          </p:cNvPr>
          <p:cNvSpPr txBox="1"/>
          <p:nvPr/>
        </p:nvSpPr>
        <p:spPr>
          <a:xfrm>
            <a:off x="0" y="1990868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JPMC Tiempos" panose="02020303060303060403" pitchFamily="18" charset="0"/>
              </a:rPr>
              <a:t>Min 10 people. Available 15</a:t>
            </a:r>
            <a:r>
              <a:rPr lang="en-GB" sz="1400" baseline="30000" dirty="0">
                <a:latin typeface="JPMC Tiempos" panose="02020303060303060403" pitchFamily="18" charset="0"/>
              </a:rPr>
              <a:t>th</a:t>
            </a:r>
            <a:r>
              <a:rPr lang="en-GB" sz="1400" dirty="0">
                <a:latin typeface="JPMC Tiempos" panose="02020303060303060403" pitchFamily="18" charset="0"/>
              </a:rPr>
              <a:t> – 19</a:t>
            </a:r>
            <a:r>
              <a:rPr lang="en-GB" sz="1400" baseline="30000" dirty="0">
                <a:latin typeface="JPMC Tiempos" panose="02020303060303060403" pitchFamily="18" charset="0"/>
              </a:rPr>
              <a:t>th</a:t>
            </a:r>
            <a:r>
              <a:rPr lang="en-GB" sz="1400" dirty="0">
                <a:latin typeface="JPMC Tiempos" panose="02020303060303060403" pitchFamily="18" charset="0"/>
              </a:rPr>
              <a:t>  September only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02E85C-76CB-9CD5-135A-9E2EDDFCB394}"/>
              </a:ext>
            </a:extLst>
          </p:cNvPr>
          <p:cNvSpPr txBox="1"/>
          <p:nvPr/>
        </p:nvSpPr>
        <p:spPr>
          <a:xfrm>
            <a:off x="0" y="2298645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JPMC Tiempos" panose="02020303060303060403" pitchFamily="18" charset="0"/>
              </a:rPr>
              <a:t>Please email completed order forms to </a:t>
            </a:r>
          </a:p>
          <a:p>
            <a:pPr algn="ctr"/>
            <a:r>
              <a:rPr lang="en-GB" sz="1400" spc="-10" dirty="0">
                <a:latin typeface="Sons" panose="020B0503030202060203" pitchFamily="34" charset="0"/>
                <a:cs typeface="Calibri Light" panose="020F0302020204030204" pitchFamily="34" charset="0"/>
              </a:rPr>
              <a:t>bank.street.office.catering@jpmorgan.com</a:t>
            </a:r>
            <a:endParaRPr lang="en-GB" sz="1400" b="1" dirty="0">
              <a:latin typeface="JPMC Tiempos" panose="0202030306030306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810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board with post it notes&#10;&#10;AI-generated content may be incorrect.">
            <a:extLst>
              <a:ext uri="{FF2B5EF4-FFF2-40B4-BE49-F238E27FC236}">
                <a16:creationId xmlns:a16="http://schemas.microsoft.com/office/drawing/2014/main" id="{CCDF5436-1C53-756F-38EE-F72E139F7C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52CCAB-F767-B86D-1B4A-16763F8FD070}"/>
              </a:ext>
            </a:extLst>
          </p:cNvPr>
          <p:cNvSpPr txBox="1"/>
          <p:nvPr/>
        </p:nvSpPr>
        <p:spPr>
          <a:xfrm>
            <a:off x="0" y="1621536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JPMC Tiempos" panose="02020303060303060403" pitchFamily="18" charset="0"/>
              </a:rPr>
              <a:t>Bank Street Catering Offers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2653CE-DAC6-D4CB-E36C-2000FB9DFF68}"/>
              </a:ext>
            </a:extLst>
          </p:cNvPr>
          <p:cNvSpPr txBox="1"/>
          <p:nvPr/>
        </p:nvSpPr>
        <p:spPr>
          <a:xfrm>
            <a:off x="0" y="1990868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JPMC Tiempos" panose="02020303060303060403" pitchFamily="18" charset="0"/>
              </a:rPr>
              <a:t>Min 10 people. Available 15</a:t>
            </a:r>
            <a:r>
              <a:rPr lang="en-GB" sz="1400" baseline="30000" dirty="0">
                <a:latin typeface="JPMC Tiempos" panose="02020303060303060403" pitchFamily="18" charset="0"/>
              </a:rPr>
              <a:t>th</a:t>
            </a:r>
            <a:r>
              <a:rPr lang="en-GB" sz="1400" dirty="0">
                <a:latin typeface="JPMC Tiempos" panose="02020303060303060403" pitchFamily="18" charset="0"/>
              </a:rPr>
              <a:t> – 19</a:t>
            </a:r>
            <a:r>
              <a:rPr lang="en-GB" sz="1400" baseline="30000" dirty="0">
                <a:latin typeface="JPMC Tiempos" panose="02020303060303060403" pitchFamily="18" charset="0"/>
              </a:rPr>
              <a:t>th</a:t>
            </a:r>
            <a:r>
              <a:rPr lang="en-GB" sz="1400" dirty="0">
                <a:latin typeface="JPMC Tiempos" panose="02020303060303060403" pitchFamily="18" charset="0"/>
              </a:rPr>
              <a:t>  September only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02E85C-76CB-9CD5-135A-9E2EDDFCB394}"/>
              </a:ext>
            </a:extLst>
          </p:cNvPr>
          <p:cNvSpPr txBox="1"/>
          <p:nvPr/>
        </p:nvSpPr>
        <p:spPr>
          <a:xfrm>
            <a:off x="0" y="2298645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JPMC Tiempos" panose="02020303060303060403" pitchFamily="18" charset="0"/>
              </a:rPr>
              <a:t>Please email completed order forms to </a:t>
            </a:r>
          </a:p>
          <a:p>
            <a:pPr algn="ctr"/>
            <a:r>
              <a:rPr lang="en-GB" sz="1400" spc="-10" dirty="0">
                <a:latin typeface="Sons" panose="020B0503030202060203" pitchFamily="34" charset="0"/>
                <a:cs typeface="Calibri Light" panose="020F0302020204030204" pitchFamily="34" charset="0"/>
              </a:rPr>
              <a:t>bank.street.office.catering@jpmorgan.com</a:t>
            </a:r>
            <a:endParaRPr lang="en-GB" sz="1400" b="1" dirty="0">
              <a:latin typeface="JPMC Tiempos" panose="02020303060303060403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1624B8D-2DCC-83BC-5067-7791F160A3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385153"/>
              </p:ext>
            </p:extLst>
          </p:nvPr>
        </p:nvGraphicFramePr>
        <p:xfrm>
          <a:off x="514978" y="3098864"/>
          <a:ext cx="5828043" cy="4728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011">
                  <a:extLst>
                    <a:ext uri="{9D8B030D-6E8A-4147-A177-3AD203B41FA5}">
                      <a16:colId xmlns:a16="http://schemas.microsoft.com/office/drawing/2014/main" val="2369342064"/>
                    </a:ext>
                  </a:extLst>
                </a:gridCol>
                <a:gridCol w="914692">
                  <a:extLst>
                    <a:ext uri="{9D8B030D-6E8A-4147-A177-3AD203B41FA5}">
                      <a16:colId xmlns:a16="http://schemas.microsoft.com/office/drawing/2014/main" val="424143270"/>
                    </a:ext>
                  </a:extLst>
                </a:gridCol>
                <a:gridCol w="1999329">
                  <a:extLst>
                    <a:ext uri="{9D8B030D-6E8A-4147-A177-3AD203B41FA5}">
                      <a16:colId xmlns:a16="http://schemas.microsoft.com/office/drawing/2014/main" val="4024306587"/>
                    </a:ext>
                  </a:extLst>
                </a:gridCol>
                <a:gridCol w="1457011">
                  <a:extLst>
                    <a:ext uri="{9D8B030D-6E8A-4147-A177-3AD203B41FA5}">
                      <a16:colId xmlns:a16="http://schemas.microsoft.com/office/drawing/2014/main" val="4117422299"/>
                    </a:ext>
                  </a:extLst>
                </a:gridCol>
              </a:tblGrid>
              <a:tr h="47556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GB" sz="1050" b="1" kern="1200" spc="150" dirty="0">
                          <a:solidFill>
                            <a:schemeClr val="bg1"/>
                          </a:solidFill>
                          <a:latin typeface="Sons" panose="020B0503030202060203" pitchFamily="34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Catering Options </a:t>
                      </a:r>
                    </a:p>
                  </a:txBody>
                  <a:tcPr marL="7006" marR="7006" marT="7006" marB="0" anchor="ctr">
                    <a:solidFill>
                      <a:srgbClr val="75422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75422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75422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7542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701539"/>
                  </a:ext>
                </a:extLst>
              </a:tr>
              <a:tr h="577708"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  <a:latin typeface="Sons" panose="020B0503030202060203" pitchFamily="34" charset="0"/>
                        </a:rPr>
                        <a:t>ITEM </a:t>
                      </a: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  <a:latin typeface="Sons" panose="020B0503030202060203" pitchFamily="34" charset="0"/>
                        </a:rPr>
                        <a:t>QUANTITY </a:t>
                      </a: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  <a:latin typeface="Sons" panose="020B0503030202060203" pitchFamily="34" charset="0"/>
                        </a:rPr>
                        <a:t>DELIVERY DATE &amp; TIME</a:t>
                      </a: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  <a:latin typeface="Sons" panose="020B0503030202060203" pitchFamily="34" charset="0"/>
                        </a:rPr>
                        <a:t>DELIVERY LOCATION </a:t>
                      </a: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518399"/>
                  </a:ext>
                </a:extLst>
              </a:tr>
              <a:tr h="1018746">
                <a:tc>
                  <a:txBody>
                    <a:bodyPr/>
                    <a:lstStyle/>
                    <a:p>
                      <a:pPr marL="127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n-GB" sz="900" b="1" spc="-10" dirty="0">
                          <a:latin typeface="Sons" panose="020B0503030202060203" pitchFamily="34" charset="0"/>
                          <a:cs typeface="Calibri Light" panose="020F0302020204030204" pitchFamily="34" charset="0"/>
                        </a:rPr>
                        <a:t>Breakfast</a:t>
                      </a:r>
                    </a:p>
                    <a:p>
                      <a:pPr marL="1270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spc="-10" dirty="0">
                          <a:latin typeface="Sons" panose="020B0503030202060203" pitchFamily="34" charset="0"/>
                          <a:cs typeface="Calibri Light" panose="020F0302020204030204" pitchFamily="34" charset="0"/>
                        </a:rPr>
                        <a:t>Tea &amp; Coffee with Blueberry &amp; Chocolate Mini Muffins </a:t>
                      </a:r>
                    </a:p>
                    <a:p>
                      <a:pPr marL="1270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spc="-10" dirty="0">
                          <a:latin typeface="Sons" panose="020B0503030202060203" pitchFamily="34" charset="0"/>
                          <a:cs typeface="Calibri Light" panose="020F0302020204030204" pitchFamily="34" charset="0"/>
                        </a:rPr>
                        <a:t>£3.50pp</a:t>
                      </a: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802152"/>
                  </a:ext>
                </a:extLst>
              </a:tr>
              <a:tr h="1018746">
                <a:tc>
                  <a:txBody>
                    <a:bodyPr/>
                    <a:lstStyle/>
                    <a:p>
                      <a:pPr marL="127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n-GB" sz="900" b="1" spc="-10" dirty="0">
                          <a:latin typeface="Sons" panose="020B0503030202060203" pitchFamily="34" charset="0"/>
                          <a:cs typeface="Calibri Light" panose="020F0302020204030204" pitchFamily="34" charset="0"/>
                        </a:rPr>
                        <a:t>PM ‘Pick Me Up’</a:t>
                      </a:r>
                    </a:p>
                    <a:p>
                      <a:pPr marL="127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n-GB" sz="900" spc="-10" dirty="0">
                          <a:latin typeface="Sons" panose="020B0503030202060203" pitchFamily="34" charset="0"/>
                          <a:cs typeface="Calibri Light" panose="020F0302020204030204" pitchFamily="34" charset="0"/>
                        </a:rPr>
                        <a:t>Selection of Granola Bars or Tray Bakes served with Iced Tea </a:t>
                      </a:r>
                    </a:p>
                    <a:p>
                      <a:pPr marL="127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n-GB" sz="900" b="1" spc="-10" dirty="0">
                          <a:latin typeface="Sons" panose="020B0503030202060203" pitchFamily="34" charset="0"/>
                          <a:cs typeface="Calibri Light" panose="020F0302020204030204" pitchFamily="34" charset="0"/>
                        </a:rPr>
                        <a:t>£3.50pp</a:t>
                      </a: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226492"/>
                  </a:ext>
                </a:extLst>
              </a:tr>
              <a:tr h="1637633">
                <a:tc>
                  <a:txBody>
                    <a:bodyPr/>
                    <a:lstStyle/>
                    <a:p>
                      <a:pPr marL="127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n-GB" sz="900" b="1" spc="-10" dirty="0">
                          <a:latin typeface="Sons" panose="020B0503030202060203" pitchFamily="34" charset="0"/>
                          <a:cs typeface="Calibri Light" panose="020F0302020204030204" pitchFamily="34" charset="0"/>
                        </a:rPr>
                        <a:t>Lunch</a:t>
                      </a:r>
                    </a:p>
                    <a:p>
                      <a:pPr marL="127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n-GB" sz="900" spc="-10" dirty="0">
                          <a:latin typeface="Sons" panose="020B0503030202060203" pitchFamily="34" charset="0"/>
                          <a:cs typeface="Calibri Light" panose="020F0302020204030204" pitchFamily="34" charset="0"/>
                        </a:rPr>
                        <a:t>Selection of Seasonal Sandwiches (1 round per person)</a:t>
                      </a:r>
                    </a:p>
                    <a:p>
                      <a:pPr marL="127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n-GB" sz="900" spc="-10" dirty="0">
                          <a:latin typeface="Sons" panose="020B0503030202060203" pitchFamily="34" charset="0"/>
                          <a:cs typeface="Calibri Light" panose="020F0302020204030204" pitchFamily="34" charset="0"/>
                        </a:rPr>
                        <a:t>Chef’s Choice Mini Sweet Bites </a:t>
                      </a:r>
                    </a:p>
                    <a:p>
                      <a:pPr marL="127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n-GB" sz="900" spc="-10" dirty="0">
                          <a:latin typeface="Sons" panose="020B0503030202060203" pitchFamily="34" charset="0"/>
                          <a:cs typeface="Calibri Light" panose="020F0302020204030204" pitchFamily="34" charset="0"/>
                        </a:rPr>
                        <a:t>Soft Drinks</a:t>
                      </a:r>
                    </a:p>
                    <a:p>
                      <a:pPr marL="127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n-GB" sz="900" b="1" spc="-10" dirty="0">
                          <a:latin typeface="Sons" panose="020B0503030202060203" pitchFamily="34" charset="0"/>
                          <a:cs typeface="Calibri Light" panose="020F0302020204030204" pitchFamily="34" charset="0"/>
                        </a:rPr>
                        <a:t>£10pp</a:t>
                      </a: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046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8375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board with post it notes&#10;&#10;AI-generated content may be incorrect.">
            <a:extLst>
              <a:ext uri="{FF2B5EF4-FFF2-40B4-BE49-F238E27FC236}">
                <a16:creationId xmlns:a16="http://schemas.microsoft.com/office/drawing/2014/main" id="{CCDF5436-1C53-756F-38EE-F72E139F7C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B51197B-6D6B-F708-7E8F-78EB6E927B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500652"/>
              </p:ext>
            </p:extLst>
          </p:nvPr>
        </p:nvGraphicFramePr>
        <p:xfrm>
          <a:off x="514978" y="2958186"/>
          <a:ext cx="5828043" cy="6089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011">
                  <a:extLst>
                    <a:ext uri="{9D8B030D-6E8A-4147-A177-3AD203B41FA5}">
                      <a16:colId xmlns:a16="http://schemas.microsoft.com/office/drawing/2014/main" val="2369342064"/>
                    </a:ext>
                  </a:extLst>
                </a:gridCol>
                <a:gridCol w="914692">
                  <a:extLst>
                    <a:ext uri="{9D8B030D-6E8A-4147-A177-3AD203B41FA5}">
                      <a16:colId xmlns:a16="http://schemas.microsoft.com/office/drawing/2014/main" val="424143270"/>
                    </a:ext>
                  </a:extLst>
                </a:gridCol>
                <a:gridCol w="1999329">
                  <a:extLst>
                    <a:ext uri="{9D8B030D-6E8A-4147-A177-3AD203B41FA5}">
                      <a16:colId xmlns:a16="http://schemas.microsoft.com/office/drawing/2014/main" val="4024306587"/>
                    </a:ext>
                  </a:extLst>
                </a:gridCol>
                <a:gridCol w="1457011">
                  <a:extLst>
                    <a:ext uri="{9D8B030D-6E8A-4147-A177-3AD203B41FA5}">
                      <a16:colId xmlns:a16="http://schemas.microsoft.com/office/drawing/2014/main" val="4117422299"/>
                    </a:ext>
                  </a:extLst>
                </a:gridCol>
              </a:tblGrid>
              <a:tr h="354882">
                <a:tc gridSpan="4">
                  <a:txBody>
                    <a:bodyPr/>
                    <a:lstStyle/>
                    <a:p>
                      <a:pPr algn="ctr"/>
                      <a:r>
                        <a:rPr lang="en-US" sz="1050" spc="150" dirty="0">
                          <a:solidFill>
                            <a:schemeClr val="bg1"/>
                          </a:solidFill>
                          <a:latin typeface="Sons" panose="020B0503030202060203" pitchFamily="34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Employee Gifting Large Groups +150 People</a:t>
                      </a:r>
                      <a:endParaRPr lang="en-GB" sz="1050" dirty="0">
                        <a:latin typeface="Sons" panose="020B0503030202060203" pitchFamily="34" charset="0"/>
                      </a:endParaRP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>
                        <a:latin typeface="Sons" panose="020B0503030202060203" pitchFamily="34" charset="0"/>
                      </a:endParaRP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>
                        <a:latin typeface="Sons" panose="020B0503030202060203" pitchFamily="34" charset="0"/>
                      </a:endParaRP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>
                        <a:latin typeface="Sons" panose="020B0503030202060203" pitchFamily="34" charset="0"/>
                      </a:endParaRP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652468"/>
                  </a:ext>
                </a:extLst>
              </a:tr>
              <a:tr h="393774"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  <a:latin typeface="Sons" panose="020B0503030202060203" pitchFamily="34" charset="0"/>
                        </a:rPr>
                        <a:t>ITEM </a:t>
                      </a: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  <a:latin typeface="Sons" panose="020B0503030202060203" pitchFamily="34" charset="0"/>
                        </a:rPr>
                        <a:t>QUANTITY </a:t>
                      </a: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  <a:latin typeface="Sons" panose="020B0503030202060203" pitchFamily="34" charset="0"/>
                        </a:rPr>
                        <a:t>DELIVERY DATE &amp; TIME</a:t>
                      </a: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  <a:latin typeface="Sons" panose="020B0503030202060203" pitchFamily="34" charset="0"/>
                        </a:rPr>
                        <a:t>DELIVERY LOCATION </a:t>
                      </a: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627452"/>
                  </a:ext>
                </a:extLst>
              </a:tr>
              <a:tr h="3548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Sons" panose="020B0503030202060203" pitchFamily="34" charset="0"/>
                        </a:rPr>
                        <a:t>Flowerpot Muffins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10347"/>
                  </a:ext>
                </a:extLst>
              </a:tr>
              <a:tr h="3548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Sons" panose="020B0503030202060203" pitchFamily="34" charset="0"/>
                        </a:rPr>
                        <a:t>Granola/ Flapjack Bars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041143"/>
                  </a:ext>
                </a:extLst>
              </a:tr>
              <a:tr h="3548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Sons" panose="020B0503030202060203" pitchFamily="34" charset="0"/>
                        </a:rPr>
                        <a:t>Smoothie &amp; Juice </a:t>
                      </a:r>
                      <a:br>
                        <a:rPr lang="en-GB" sz="1000" u="none" strike="noStrike" dirty="0">
                          <a:effectLst/>
                          <a:latin typeface="Sons" panose="020B0503030202060203" pitchFamily="34" charset="0"/>
                        </a:rPr>
                      </a:br>
                      <a:r>
                        <a:rPr lang="en-GB" sz="1000" u="none" strike="noStrike" dirty="0">
                          <a:effectLst/>
                          <a:latin typeface="Sons" panose="020B0503030202060203" pitchFamily="34" charset="0"/>
                        </a:rPr>
                        <a:t>Shot Station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935800"/>
                  </a:ext>
                </a:extLst>
              </a:tr>
              <a:tr h="3548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Sons" panose="020B0503030202060203" pitchFamily="34" charset="0"/>
                        </a:rPr>
                        <a:t>Whole Fruit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264450"/>
                  </a:ext>
                </a:extLst>
              </a:tr>
              <a:tr h="3548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Sons" panose="020B0503030202060203" pitchFamily="34" charset="0"/>
                        </a:rPr>
                        <a:t>Donut Worry Doughnuts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255094"/>
                  </a:ext>
                </a:extLst>
              </a:tr>
              <a:tr h="3548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Sons" panose="020B0503030202060203" pitchFamily="34" charset="0"/>
                        </a:rPr>
                        <a:t>Flower &amp; White Bars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95833"/>
                  </a:ext>
                </a:extLst>
              </a:tr>
              <a:tr h="3548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Sons" panose="020B0503030202060203" pitchFamily="34" charset="0"/>
                        </a:rPr>
                        <a:t>Seed &amp; Bean Chocolate Bars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701539"/>
                  </a:ext>
                </a:extLst>
              </a:tr>
              <a:tr h="3548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Sons" panose="020B0503030202060203" pitchFamily="34" charset="0"/>
                        </a:rPr>
                        <a:t>Flawsome Cans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802152"/>
                  </a:ext>
                </a:extLst>
              </a:tr>
              <a:tr h="3548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Sons" panose="020B0503030202060203" pitchFamily="34" charset="0"/>
                        </a:rPr>
                        <a:t>Karma Drinks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226492"/>
                  </a:ext>
                </a:extLst>
              </a:tr>
              <a:tr h="3548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Sons" panose="020B0503030202060203" pitchFamily="34" charset="0"/>
                        </a:rPr>
                        <a:t>Boundless Crisps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046588"/>
                  </a:ext>
                </a:extLst>
              </a:tr>
              <a:tr h="3548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Sons" panose="020B0503030202060203" pitchFamily="34" charset="0"/>
                        </a:rPr>
                        <a:t>Wallaroo Dried Fruit Slices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683972"/>
                  </a:ext>
                </a:extLst>
              </a:tr>
              <a:tr h="3548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Sons" panose="020B0503030202060203" pitchFamily="34" charset="0"/>
                        </a:rPr>
                        <a:t>Olly's Pretzel Thins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364966"/>
                  </a:ext>
                </a:extLst>
              </a:tr>
              <a:tr h="3548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Sons" panose="020B0503030202060203" pitchFamily="34" charset="0"/>
                        </a:rPr>
                        <a:t>Plastic Free Grab &amp; Go Selection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163315"/>
                  </a:ext>
                </a:extLst>
              </a:tr>
              <a:tr h="3548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Sons" panose="020B0503030202060203" pitchFamily="34" charset="0"/>
                        </a:rPr>
                        <a:t>Brave Roasted Pulses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672797"/>
                  </a:ext>
                </a:extLst>
              </a:tr>
              <a:tr h="3548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Sons" panose="020B0503030202060203" pitchFamily="34" charset="0"/>
                        </a:rPr>
                        <a:t>EAW Branded</a:t>
                      </a: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98325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D52CCAB-F767-B86D-1B4A-16763F8FD070}"/>
              </a:ext>
            </a:extLst>
          </p:cNvPr>
          <p:cNvSpPr txBox="1"/>
          <p:nvPr/>
        </p:nvSpPr>
        <p:spPr>
          <a:xfrm>
            <a:off x="0" y="163032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JPMC Tiempos" panose="02020303060303060403" pitchFamily="18" charset="0"/>
              </a:rPr>
              <a:t>Bank Street Employee Gifting Offers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2653CE-DAC6-D4CB-E36C-2000FB9DFF68}"/>
              </a:ext>
            </a:extLst>
          </p:cNvPr>
          <p:cNvSpPr txBox="1"/>
          <p:nvPr/>
        </p:nvSpPr>
        <p:spPr>
          <a:xfrm>
            <a:off x="0" y="1990868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JPMC Tiempos" panose="02020303060303060403" pitchFamily="18" charset="0"/>
              </a:rPr>
              <a:t>Min 10 people. Available 15</a:t>
            </a:r>
            <a:r>
              <a:rPr lang="en-GB" sz="1400" baseline="30000" dirty="0">
                <a:latin typeface="JPMC Tiempos" panose="02020303060303060403" pitchFamily="18" charset="0"/>
              </a:rPr>
              <a:t>th</a:t>
            </a:r>
            <a:r>
              <a:rPr lang="en-GB" sz="1400" dirty="0">
                <a:latin typeface="JPMC Tiempos" panose="02020303060303060403" pitchFamily="18" charset="0"/>
              </a:rPr>
              <a:t> – 19</a:t>
            </a:r>
            <a:r>
              <a:rPr lang="en-GB" sz="1400" baseline="30000" dirty="0">
                <a:latin typeface="JPMC Tiempos" panose="02020303060303060403" pitchFamily="18" charset="0"/>
              </a:rPr>
              <a:t>th</a:t>
            </a:r>
            <a:r>
              <a:rPr lang="en-GB" sz="1400" dirty="0">
                <a:latin typeface="JPMC Tiempos" panose="02020303060303060403" pitchFamily="18" charset="0"/>
              </a:rPr>
              <a:t>  September only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02E85C-76CB-9CD5-135A-9E2EDDFCB394}"/>
              </a:ext>
            </a:extLst>
          </p:cNvPr>
          <p:cNvSpPr txBox="1"/>
          <p:nvPr/>
        </p:nvSpPr>
        <p:spPr>
          <a:xfrm>
            <a:off x="0" y="2298645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JPMC Tiempos" panose="02020303060303060403" pitchFamily="18" charset="0"/>
              </a:rPr>
              <a:t>Please email completed order forms to </a:t>
            </a:r>
          </a:p>
          <a:p>
            <a:pPr algn="ctr"/>
            <a:r>
              <a:rPr lang="en-GB" sz="1400" spc="-10" dirty="0">
                <a:latin typeface="Sons" panose="020B0503030202060203" pitchFamily="34" charset="0"/>
                <a:cs typeface="Calibri Light" panose="020F0302020204030204" pitchFamily="34" charset="0"/>
              </a:rPr>
              <a:t>bank.street.office.catering@jpmorgan.com</a:t>
            </a:r>
            <a:endParaRPr lang="en-GB" sz="1400" b="1" dirty="0">
              <a:latin typeface="JPMC Tiempos" panose="0202030306030306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691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board with post it notes&#10;&#10;AI-generated content may be incorrect.">
            <a:extLst>
              <a:ext uri="{FF2B5EF4-FFF2-40B4-BE49-F238E27FC236}">
                <a16:creationId xmlns:a16="http://schemas.microsoft.com/office/drawing/2014/main" id="{CCDF5436-1C53-756F-38EE-F72E139F7C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B51197B-6D6B-F708-7E8F-78EB6E927BD7}"/>
              </a:ext>
            </a:extLst>
          </p:cNvPr>
          <p:cNvGraphicFramePr>
            <a:graphicFrameLocks noGrp="1"/>
          </p:cNvGraphicFramePr>
          <p:nvPr/>
        </p:nvGraphicFramePr>
        <p:xfrm>
          <a:off x="514977" y="5871490"/>
          <a:ext cx="5828043" cy="1755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011">
                  <a:extLst>
                    <a:ext uri="{9D8B030D-6E8A-4147-A177-3AD203B41FA5}">
                      <a16:colId xmlns:a16="http://schemas.microsoft.com/office/drawing/2014/main" val="2369342064"/>
                    </a:ext>
                  </a:extLst>
                </a:gridCol>
                <a:gridCol w="4371032">
                  <a:extLst>
                    <a:ext uri="{9D8B030D-6E8A-4147-A177-3AD203B41FA5}">
                      <a16:colId xmlns:a16="http://schemas.microsoft.com/office/drawing/2014/main" val="424143270"/>
                    </a:ext>
                  </a:extLst>
                </a:gridCol>
              </a:tblGrid>
              <a:tr h="37081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50" b="1" u="none" strike="noStrike" dirty="0">
                          <a:solidFill>
                            <a:schemeClr val="bg1"/>
                          </a:solidFill>
                          <a:effectLst/>
                          <a:latin typeface="Sons" panose="020B0503030202060203" pitchFamily="34" charset="0"/>
                        </a:rPr>
                        <a:t>Voucher Details </a:t>
                      </a:r>
                      <a:endParaRPr lang="en-GB" sz="1050" b="1" i="0" u="none" strike="noStrike" dirty="0">
                        <a:solidFill>
                          <a:schemeClr val="bg1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75422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364966"/>
                  </a:ext>
                </a:extLst>
              </a:tr>
              <a:tr h="46151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Sons" panose="020B0503030202060203" pitchFamily="34" charset="0"/>
                        </a:rPr>
                        <a:t>Quantity </a:t>
                      </a: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163315"/>
                  </a:ext>
                </a:extLst>
              </a:tr>
              <a:tr h="46151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Sons" panose="020B0503030202060203" pitchFamily="34" charset="0"/>
                        </a:rPr>
                        <a:t>Authorisation </a:t>
                      </a: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672797"/>
                  </a:ext>
                </a:extLst>
              </a:tr>
              <a:tr h="46151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50" b="1" u="none" strike="noStrike" dirty="0">
                          <a:effectLst/>
                          <a:latin typeface="Sons" panose="020B0503030202060203" pitchFamily="34" charset="0"/>
                        </a:rPr>
                        <a:t>Local Cost Code: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98325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D52CCAB-F767-B86D-1B4A-16763F8FD070}"/>
              </a:ext>
            </a:extLst>
          </p:cNvPr>
          <p:cNvSpPr txBox="1"/>
          <p:nvPr/>
        </p:nvSpPr>
        <p:spPr>
          <a:xfrm>
            <a:off x="0" y="1775425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JPMC Tiempos" panose="02020303060303060403" pitchFamily="18" charset="0"/>
              </a:rPr>
              <a:t>Bank Street £5 Vouchers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02E85C-76CB-9CD5-135A-9E2EDDFCB394}"/>
              </a:ext>
            </a:extLst>
          </p:cNvPr>
          <p:cNvSpPr txBox="1"/>
          <p:nvPr/>
        </p:nvSpPr>
        <p:spPr>
          <a:xfrm>
            <a:off x="0" y="2387448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JPMC Tiempos" panose="02020303060303060403" pitchFamily="18" charset="0"/>
              </a:rPr>
              <a:t>Please email completed order forms to </a:t>
            </a:r>
          </a:p>
          <a:p>
            <a:pPr algn="ctr"/>
            <a:r>
              <a:rPr lang="en-GB" sz="1400" spc="-10" dirty="0">
                <a:latin typeface="Sons" panose="020B0503030202060203" pitchFamily="34" charset="0"/>
                <a:cs typeface="Calibri Light" panose="020F0302020204030204" pitchFamily="34" charset="0"/>
              </a:rPr>
              <a:t>bank.street.office.catering@jpmorgan.com</a:t>
            </a:r>
            <a:endParaRPr lang="en-GB" sz="1400" b="1" dirty="0">
              <a:latin typeface="JPMC Tiempos" panose="02020303060303060403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37545D-18A9-EE63-985B-231BF3CD1E5B}"/>
              </a:ext>
            </a:extLst>
          </p:cNvPr>
          <p:cNvSpPr txBox="1"/>
          <p:nvPr/>
        </p:nvSpPr>
        <p:spPr>
          <a:xfrm>
            <a:off x="362711" y="3163056"/>
            <a:ext cx="6132576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dirty="0">
                <a:latin typeface="Sons" panose="020B0503030202060203" pitchFamily="34" charset="0"/>
                <a:cs typeface="Calibri Light" panose="020F0302020204030204" pitchFamily="34" charset="0"/>
              </a:rPr>
              <a:t>Simply order your vouchers, distribute them to your team, and everyone enjoys a delicious meal from the café. Vouchers can be purchased for £5 Nothing says thank you like a free meal! </a:t>
            </a:r>
          </a:p>
          <a:p>
            <a:pPr lvl="0" algn="ctr"/>
            <a:endParaRPr lang="en-US" sz="1200" dirty="0">
              <a:latin typeface="Sons" panose="020B0503030202060203" pitchFamily="34" charset="0"/>
              <a:cs typeface="Calibri Light" panose="020F0302020204030204" pitchFamily="34" charset="0"/>
            </a:endParaRPr>
          </a:p>
          <a:p>
            <a:pPr lvl="0" algn="ctr"/>
            <a:r>
              <a:rPr lang="en-US" sz="1200" dirty="0">
                <a:latin typeface="Sons" panose="020B0503030202060203" pitchFamily="34" charset="0"/>
                <a:cs typeface="Calibri Light" panose="020F0302020204030204" pitchFamily="34" charset="0"/>
              </a:rPr>
              <a:t>In order to maximize flexibility, vouchers can be purchased in multiples of £5 as change is not given. Vouchers are valid at all of our outlets. The expiry date for all vouchers is 31/10/2025. </a:t>
            </a:r>
          </a:p>
          <a:p>
            <a:pPr lvl="0" algn="ctr"/>
            <a:endParaRPr lang="en-US" sz="1200" dirty="0">
              <a:latin typeface="Sons" panose="020B0503030202060203" pitchFamily="34" charset="0"/>
              <a:cs typeface="Calibri Light" panose="020F030202020403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ons" panose="020B0503030202060203" pitchFamily="34" charset="0"/>
                <a:cs typeface="Calibri Light" panose="020F0302020204030204" pitchFamily="34" charset="0"/>
              </a:rPr>
              <a:t>Please note: the minimum order for pre-printed vouchers is +20, for smaller orders, please request a blank voucher and fill in the fields on the reverse of the voucher.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ons" panose="020B0503030202060203" pitchFamily="34" charset="0"/>
                <a:cs typeface="Calibri Light" panose="020F0302020204030204" pitchFamily="34" charset="0"/>
              </a:rPr>
              <a:t> </a:t>
            </a:r>
            <a:b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ons" panose="020B0503030202060203" pitchFamily="34" charset="0"/>
                <a:cs typeface="Calibri Light" panose="020F0302020204030204" pitchFamily="34" charset="0"/>
              </a:rPr>
            </a:b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ons" panose="020B0503030202060203" pitchFamily="34" charset="0"/>
                <a:cs typeface="Calibri Light" panose="020F0302020204030204" pitchFamily="34" charset="0"/>
              </a:rPr>
              <a:t>All vouchers have a minimum lead time of 2 working days</a:t>
            </a:r>
            <a:r>
              <a:rPr lang="en-US" sz="1200" dirty="0">
                <a:latin typeface="Sons" panose="020B0503030202060203" pitchFamily="34" charset="0"/>
                <a:cs typeface="Calibri Light" panose="020F0302020204030204" pitchFamily="34" charset="0"/>
              </a:rPr>
              <a:t>, plus postage time where applicable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ons" panose="020B0503030202060203" pitchFamily="34" charset="0"/>
              <a:cs typeface="Calibri Light" panose="020F0302020204030204" pitchFamily="34" charset="0"/>
            </a:endParaRPr>
          </a:p>
          <a:p>
            <a:pPr lvl="0" algn="ctr"/>
            <a:endParaRPr lang="en-US" sz="1400" dirty="0">
              <a:latin typeface="Sons" panose="020B0503030202060203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C5FDE4-2328-69D4-BA2B-3EEAB43D8D1F}"/>
              </a:ext>
            </a:extLst>
          </p:cNvPr>
          <p:cNvSpPr txBox="1"/>
          <p:nvPr/>
        </p:nvSpPr>
        <p:spPr>
          <a:xfrm>
            <a:off x="0" y="2083202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JPMC Tiempos" panose="02020303060303060403" pitchFamily="18" charset="0"/>
              </a:rPr>
              <a:t>M</a:t>
            </a:r>
            <a:r>
              <a:rPr kumimoji="0" lang="en-US" sz="14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JPMC Tiempos" panose="02020303060303060403" pitchFamily="18" charset="0"/>
                <a:cs typeface="Calibri Light" panose="020F0302020204030204" pitchFamily="34" charset="0"/>
              </a:rPr>
              <a:t>inimum</a:t>
            </a: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JPMC Tiempos" panose="02020303060303060403" pitchFamily="18" charset="0"/>
                <a:cs typeface="Calibri Light" panose="020F0302020204030204" pitchFamily="34" charset="0"/>
              </a:rPr>
              <a:t> order for pre-printed vouchers is +20 </a:t>
            </a:r>
            <a:endParaRPr lang="en-GB" sz="1400" dirty="0">
              <a:latin typeface="JPMC Tiempos" panose="0202030306030306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439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501</Words>
  <Application>Microsoft Office PowerPoint</Application>
  <PresentationFormat>A4 Paper (210x297 mm)</PresentationFormat>
  <Paragraphs>81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JPMC Tiempos</vt:lpstr>
      <vt:lpstr>Sons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Annetts, Paige Alexandra</dc:creator>
  <cp:lastModifiedBy>Annetts, Paige Alexandra</cp:lastModifiedBy>
  <cp:revision>7</cp:revision>
  <dcterms:created xsi:type="dcterms:W3CDTF">2025-07-17T13:05:02Z</dcterms:created>
  <dcterms:modified xsi:type="dcterms:W3CDTF">2025-07-18T11:11:41Z</dcterms:modified>
</cp:coreProperties>
</file>